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45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BB236F-9280-4E20-9EC6-D39FF453C5FC}" type="datetimeFigureOut">
              <a:rPr lang="en-GB" smtClean="0"/>
              <a:pPr/>
              <a:t>02/04/2014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A32DD-3893-41CB-966E-95F3B69CCB70}" type="slidenum">
              <a:rPr lang="en-GB" smtClean="0"/>
              <a:pPr/>
              <a:t>‹#›</a:t>
            </a:fld>
            <a:endParaRPr lang="en-GB"/>
          </a:p>
        </p:txBody>
      </p:sp>
    </p:spTree>
    <p:extLst>
      <p:ext uri="{BB962C8B-B14F-4D97-AF65-F5344CB8AC3E}">
        <p14:creationId xmlns:p14="http://schemas.microsoft.com/office/powerpoint/2010/main" xmlns="" val="225137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AA32DD-3893-41CB-966E-95F3B69CCB70}" type="slidenum">
              <a:rPr lang="en-GB" smtClean="0"/>
              <a:pPr/>
              <a:t>6</a:t>
            </a:fld>
            <a:endParaRPr lang="en-GB"/>
          </a:p>
        </p:txBody>
      </p:sp>
    </p:spTree>
    <p:extLst>
      <p:ext uri="{BB962C8B-B14F-4D97-AF65-F5344CB8AC3E}">
        <p14:creationId xmlns:p14="http://schemas.microsoft.com/office/powerpoint/2010/main" xmlns="" val="4107270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3187797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73625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400695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376094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38052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80771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4282328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E7B1AE-FD01-459A-BF54-54851FB36FF0}" type="slidenum">
              <a:rPr lang="en-GB" smtClean="0"/>
              <a:pPr/>
              <a:t>‹#›</a:t>
            </a:fld>
            <a:endParaRPr lang="en-GB"/>
          </a:p>
        </p:txBody>
      </p:sp>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338266" y="7803"/>
            <a:ext cx="804863" cy="1706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1971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342474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417693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ED5BA-0983-4D47-8C92-103D4DA9E100}" type="datetimeFigureOut">
              <a:rPr lang="en-GB" smtClean="0"/>
              <a:pPr/>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228238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ED5BA-0983-4D47-8C92-103D4DA9E100}" type="datetimeFigureOut">
              <a:rPr lang="en-GB" smtClean="0"/>
              <a:pPr/>
              <a:t>02/04/2014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7B1AE-FD01-459A-BF54-54851FB36FF0}" type="slidenum">
              <a:rPr lang="en-GB" smtClean="0"/>
              <a:pPr/>
              <a:t>‹#›</a:t>
            </a:fld>
            <a:endParaRPr lang="en-GB"/>
          </a:p>
        </p:txBody>
      </p:sp>
    </p:spTree>
    <p:extLst>
      <p:ext uri="{BB962C8B-B14F-4D97-AF65-F5344CB8AC3E}">
        <p14:creationId xmlns:p14="http://schemas.microsoft.com/office/powerpoint/2010/main" xmlns="" val="3956685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060848"/>
            <a:ext cx="8229600" cy="1143000"/>
          </a:xfrm>
        </p:spPr>
        <p:txBody>
          <a:bodyPr>
            <a:normAutofit/>
          </a:bodyPr>
          <a:lstStyle/>
          <a:p>
            <a:r>
              <a:rPr lang="en-GB" b="1" dirty="0" smtClean="0"/>
              <a:t>Disability Sunday Quiz Answers </a:t>
            </a:r>
            <a:endParaRPr lang="en-GB" b="1" dirty="0">
              <a:solidFill>
                <a:schemeClr val="tx1">
                  <a:alpha val="0"/>
                </a:schemeClr>
              </a:solidFill>
            </a:endParaRPr>
          </a:p>
        </p:txBody>
      </p:sp>
      <p:pic>
        <p:nvPicPr>
          <p:cNvPr id="1027" name="Picture 3" descr="C:\Users\ros\AppData\Local\Microsoft\Windows\Temporary Internet Files\Content.IE5\HZ816GLR\MP90039883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47864" y="3068960"/>
            <a:ext cx="4280520" cy="30575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446746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9</a:t>
            </a:r>
            <a:endParaRPr lang="en-GB" b="1" dirty="0"/>
          </a:p>
        </p:txBody>
      </p:sp>
      <p:sp>
        <p:nvSpPr>
          <p:cNvPr id="4" name="TextBox 3"/>
          <p:cNvSpPr txBox="1"/>
          <p:nvPr/>
        </p:nvSpPr>
        <p:spPr>
          <a:xfrm>
            <a:off x="277488" y="1556792"/>
            <a:ext cx="5014591" cy="4801314"/>
          </a:xfrm>
          <a:prstGeom prst="rect">
            <a:avLst/>
          </a:prstGeom>
          <a:noFill/>
          <a:ln w="31750" cmpd="thickThin">
            <a:solidFill>
              <a:srgbClr val="FF0000"/>
            </a:solidFill>
          </a:ln>
        </p:spPr>
        <p:txBody>
          <a:bodyPr wrap="square" rtlCol="0">
            <a:spAutoFit/>
          </a:bodyPr>
          <a:lstStyle/>
          <a:p>
            <a:r>
              <a:rPr lang="en-GB" sz="3400" b="1" dirty="0"/>
              <a:t>c.	Implement the Equality Act in full, but go beyond that to look at how they can enhance the relationships so that disabled and non-disabled people in the church become fully interdependent.</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93026" y="1556792"/>
            <a:ext cx="2448272" cy="24482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 name="Picture 2" descr="C:\Users\ros\AppData\Local\Microsoft\Windows\Temporary Internet Files\Content.IE5\5WBGTBMR\MC900333678[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652120" y="4077072"/>
            <a:ext cx="2160240" cy="250053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6943261" y="4159101"/>
            <a:ext cx="792088" cy="369332"/>
          </a:xfrm>
          <a:prstGeom prst="rect">
            <a:avLst/>
          </a:prstGeom>
          <a:solidFill>
            <a:schemeClr val="bg1"/>
          </a:solidFill>
        </p:spPr>
        <p:txBody>
          <a:bodyPr wrap="square" rtlCol="0">
            <a:spAutoFit/>
          </a:bodyPr>
          <a:lstStyle/>
          <a:p>
            <a:r>
              <a:rPr lang="en-GB" dirty="0" err="1" smtClean="0">
                <a:solidFill>
                  <a:schemeClr val="bg1"/>
                </a:solidFill>
              </a:rPr>
              <a:t>abc</a:t>
            </a:r>
            <a:endParaRPr lang="en-GB" dirty="0">
              <a:solidFill>
                <a:schemeClr val="bg1"/>
              </a:solidFill>
            </a:endParaRPr>
          </a:p>
        </p:txBody>
      </p:sp>
      <p:sp>
        <p:nvSpPr>
          <p:cNvPr id="9" name="TextBox 8"/>
          <p:cNvSpPr txBox="1"/>
          <p:nvPr/>
        </p:nvSpPr>
        <p:spPr>
          <a:xfrm>
            <a:off x="6732240" y="4157669"/>
            <a:ext cx="931102" cy="276999"/>
          </a:xfrm>
          <a:prstGeom prst="rect">
            <a:avLst/>
          </a:prstGeom>
          <a:solidFill>
            <a:schemeClr val="bg1">
              <a:alpha val="0"/>
            </a:schemeClr>
          </a:solidFill>
        </p:spPr>
        <p:txBody>
          <a:bodyPr wrap="square" rtlCol="0">
            <a:spAutoFit/>
          </a:bodyPr>
          <a:lstStyle/>
          <a:p>
            <a:r>
              <a:rPr lang="en-GB" sz="1200" dirty="0" smtClean="0"/>
              <a:t>1 </a:t>
            </a:r>
            <a:r>
              <a:rPr lang="en-GB" sz="1200" dirty="0" err="1" smtClean="0"/>
              <a:t>Cor</a:t>
            </a:r>
            <a:r>
              <a:rPr lang="en-GB" sz="1200" dirty="0" smtClean="0"/>
              <a:t> 12.23</a:t>
            </a:r>
            <a:endParaRPr lang="en-GB" sz="1200" dirty="0"/>
          </a:p>
        </p:txBody>
      </p:sp>
    </p:spTree>
    <p:extLst>
      <p:ext uri="{BB962C8B-B14F-4D97-AF65-F5344CB8AC3E}">
        <p14:creationId xmlns:p14="http://schemas.microsoft.com/office/powerpoint/2010/main" xmlns="" val="56966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750"/>
                                        <p:tgtEl>
                                          <p:spTgt spid="1026"/>
                                        </p:tgtEl>
                                      </p:cBhvr>
                                    </p:animEffect>
                                  </p:childTnLst>
                                </p:cTn>
                              </p:par>
                            </p:childTnLst>
                          </p:cTn>
                        </p:par>
                        <p:par>
                          <p:cTn id="11" fill="hold">
                            <p:stCondLst>
                              <p:cond delay="750"/>
                            </p:stCondLst>
                            <p:childTnLst>
                              <p:par>
                                <p:cTn id="12" presetID="10"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750"/>
                                        <p:tgtEl>
                                          <p:spTgt spid="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10</a:t>
            </a:r>
            <a:endParaRPr lang="en-GB" b="1" dirty="0"/>
          </a:p>
        </p:txBody>
      </p:sp>
      <p:sp>
        <p:nvSpPr>
          <p:cNvPr id="4" name="TextBox 3"/>
          <p:cNvSpPr txBox="1"/>
          <p:nvPr/>
        </p:nvSpPr>
        <p:spPr>
          <a:xfrm>
            <a:off x="284445" y="1819384"/>
            <a:ext cx="3279443" cy="4278094"/>
          </a:xfrm>
          <a:prstGeom prst="rect">
            <a:avLst/>
          </a:prstGeom>
          <a:noFill/>
          <a:ln w="31750" cmpd="thickThin">
            <a:solidFill>
              <a:srgbClr val="FF0000"/>
            </a:solidFill>
          </a:ln>
        </p:spPr>
        <p:txBody>
          <a:bodyPr wrap="square" rtlCol="0">
            <a:spAutoFit/>
          </a:bodyPr>
          <a:lstStyle/>
          <a:p>
            <a:r>
              <a:rPr lang="en-GB" sz="3400" b="1" dirty="0" smtClean="0"/>
              <a:t>b.	Don’t assume anything – ask them how you can help them get the most out of their visit to your church.</a:t>
            </a:r>
          </a:p>
        </p:txBody>
      </p:sp>
      <p:pic>
        <p:nvPicPr>
          <p:cNvPr id="10242" name="Picture 2" descr="C:\Users\ros\AppData\Local\Microsoft\Windows\Temporary Internet Files\Content.IE5\TKW7WOXA\MC900156049[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21074" y="2528772"/>
            <a:ext cx="1847070" cy="3018159"/>
          </a:xfrm>
          <a:prstGeom prst="rect">
            <a:avLst/>
          </a:prstGeom>
          <a:noFill/>
          <a:extLst>
            <a:ext uri="{909E8E84-426E-40DD-AFC4-6F175D3DCCD1}">
              <a14:hiddenFill xmlns:a14="http://schemas.microsoft.com/office/drawing/2010/main" xmlns="">
                <a:solidFill>
                  <a:srgbClr val="FFFFFF"/>
                </a:solidFill>
              </a14:hiddenFill>
            </a:ext>
          </a:extLst>
        </p:spPr>
      </p:pic>
      <p:pic>
        <p:nvPicPr>
          <p:cNvPr id="10244" name="Picture 4" descr="C:\Users\ros\AppData\Local\Microsoft\Windows\Temporary Internet Files\Content.IE5\HZ816GLR\MC900311778[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22817" y="1618491"/>
            <a:ext cx="621792" cy="92720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5848253" y="1775693"/>
            <a:ext cx="3096344" cy="4524315"/>
          </a:xfrm>
          <a:prstGeom prst="rect">
            <a:avLst/>
          </a:prstGeom>
          <a:noFill/>
        </p:spPr>
        <p:txBody>
          <a:bodyPr wrap="square" rtlCol="0">
            <a:spAutoFit/>
          </a:bodyPr>
          <a:lstStyle/>
          <a:p>
            <a:r>
              <a:rPr lang="en-GB" sz="3200" b="1" i="1" dirty="0" smtClean="0"/>
              <a:t>Everyone is different.  Some people like to be fully independent, others appreciate help.  You can’t tell by looking, so ask!</a:t>
            </a:r>
            <a:endParaRPr lang="en-GB" sz="3200" b="1" i="1" dirty="0"/>
          </a:p>
        </p:txBody>
      </p:sp>
    </p:spTree>
    <p:extLst>
      <p:ext uri="{BB962C8B-B14F-4D97-AF65-F5344CB8AC3E}">
        <p14:creationId xmlns:p14="http://schemas.microsoft.com/office/powerpoint/2010/main" xmlns="" val="91143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10242"/>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nodeType="afterEffect">
                                  <p:stCondLst>
                                    <p:cond delay="750"/>
                                  </p:stCondLst>
                                  <p:childTnLst>
                                    <p:set>
                                      <p:cBhvr>
                                        <p:cTn id="12" dur="1" fill="hold">
                                          <p:stCondLst>
                                            <p:cond delay="0"/>
                                          </p:stCondLst>
                                        </p:cTn>
                                        <p:tgtEl>
                                          <p:spTgt spid="10244"/>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75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1</a:t>
            </a:r>
            <a:endParaRPr lang="en-GB" b="1" dirty="0"/>
          </a:p>
        </p:txBody>
      </p:sp>
      <p:sp>
        <p:nvSpPr>
          <p:cNvPr id="3" name="TextBox 2"/>
          <p:cNvSpPr txBox="1"/>
          <p:nvPr/>
        </p:nvSpPr>
        <p:spPr>
          <a:xfrm>
            <a:off x="395536" y="1484784"/>
            <a:ext cx="4464496" cy="5016758"/>
          </a:xfrm>
          <a:prstGeom prst="rect">
            <a:avLst/>
          </a:prstGeom>
          <a:noFill/>
          <a:ln w="31750" cmpd="thickThin">
            <a:solidFill>
              <a:srgbClr val="FF0000"/>
            </a:solidFill>
          </a:ln>
        </p:spPr>
        <p:txBody>
          <a:bodyPr wrap="square" rtlCol="0">
            <a:spAutoFit/>
          </a:bodyPr>
          <a:lstStyle/>
          <a:p>
            <a:r>
              <a:rPr lang="en-GB" sz="4000" b="1" dirty="0" smtClean="0"/>
              <a:t>b.	Requires churches to make provision for disabled people even if they currently have no disabled members or visitors.  </a:t>
            </a:r>
            <a:endParaRPr lang="en-GB" sz="4000" b="1"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1742" t="38542" r="28199" b="12708"/>
          <a:stretch/>
        </p:blipFill>
        <p:spPr bwMode="auto">
          <a:xfrm>
            <a:off x="5724128" y="1484785"/>
            <a:ext cx="2525819" cy="172819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5122952" y="3454554"/>
            <a:ext cx="3816424" cy="3046988"/>
          </a:xfrm>
          <a:prstGeom prst="rect">
            <a:avLst/>
          </a:prstGeom>
          <a:noFill/>
        </p:spPr>
        <p:txBody>
          <a:bodyPr wrap="square" rtlCol="0">
            <a:spAutoFit/>
          </a:bodyPr>
          <a:lstStyle/>
          <a:p>
            <a:r>
              <a:rPr lang="en-GB" sz="3200" b="1" i="1" dirty="0" smtClean="0"/>
              <a:t>Unless a church is clearly welcoming to disabled members, none are likely to want to make it their home!</a:t>
            </a:r>
            <a:endParaRPr lang="en-GB" sz="3200" b="1" i="1" dirty="0"/>
          </a:p>
        </p:txBody>
      </p:sp>
    </p:spTree>
    <p:extLst>
      <p:ext uri="{BB962C8B-B14F-4D97-AF65-F5344CB8AC3E}">
        <p14:creationId xmlns:p14="http://schemas.microsoft.com/office/powerpoint/2010/main" xmlns="" val="6890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2050"/>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b="1" dirty="0" smtClean="0"/>
              <a:t>Question 2</a:t>
            </a:r>
            <a:endParaRPr lang="en-GB" b="1" dirty="0"/>
          </a:p>
        </p:txBody>
      </p:sp>
      <p:sp>
        <p:nvSpPr>
          <p:cNvPr id="3" name="TextBox 2"/>
          <p:cNvSpPr txBox="1"/>
          <p:nvPr/>
        </p:nvSpPr>
        <p:spPr>
          <a:xfrm>
            <a:off x="395536" y="1196752"/>
            <a:ext cx="5400600" cy="5324535"/>
          </a:xfrm>
          <a:prstGeom prst="rect">
            <a:avLst/>
          </a:prstGeom>
          <a:noFill/>
          <a:ln w="31750" cmpd="thickThin">
            <a:solidFill>
              <a:srgbClr val="FF0000"/>
            </a:solidFill>
          </a:ln>
        </p:spPr>
        <p:txBody>
          <a:bodyPr wrap="square" rtlCol="0">
            <a:spAutoFit/>
          </a:bodyPr>
          <a:lstStyle/>
          <a:p>
            <a:r>
              <a:rPr lang="en-GB" sz="3400" b="1" dirty="0" smtClean="0"/>
              <a:t>c. Breaking the law.  All “discrimination arising from disability” is illegal under the Equality Act 2010, and you cannot treat disabled people less favourably, for example by having inaccessible premises or services that </a:t>
            </a:r>
            <a:r>
              <a:rPr lang="en-GB" sz="3400" b="1" dirty="0" smtClean="0"/>
              <a:t>exclude </a:t>
            </a:r>
            <a:r>
              <a:rPr lang="en-GB" sz="3400" b="1" dirty="0" smtClean="0"/>
              <a:t>sight and hearing impaired worshippers</a:t>
            </a:r>
            <a:endParaRPr lang="en-GB" sz="3400" b="1" dirty="0"/>
          </a:p>
        </p:txBody>
      </p:sp>
      <p:pic>
        <p:nvPicPr>
          <p:cNvPr id="3078" name="Picture 6" descr="C:\Users\ros\AppData\Local\Microsoft\Windows\Temporary Internet Files\Content.IE5\XIYCPJSX\MC900389284[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0152" y="1387555"/>
            <a:ext cx="3095899" cy="328273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5940152" y="4797152"/>
            <a:ext cx="3095899" cy="1569660"/>
          </a:xfrm>
          <a:prstGeom prst="rect">
            <a:avLst/>
          </a:prstGeom>
          <a:noFill/>
        </p:spPr>
        <p:txBody>
          <a:bodyPr wrap="square" rtlCol="0">
            <a:spAutoFit/>
          </a:bodyPr>
          <a:lstStyle/>
          <a:p>
            <a:r>
              <a:rPr lang="en-GB" sz="3200" b="1" i="1" dirty="0" smtClean="0"/>
              <a:t>Would a guide dog be welcome in your services?</a:t>
            </a:r>
            <a:endParaRPr lang="en-GB" sz="3200" b="1" i="1" dirty="0"/>
          </a:p>
        </p:txBody>
      </p:sp>
    </p:spTree>
    <p:extLst>
      <p:ext uri="{BB962C8B-B14F-4D97-AF65-F5344CB8AC3E}">
        <p14:creationId xmlns:p14="http://schemas.microsoft.com/office/powerpoint/2010/main" xmlns="" val="133966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3078"/>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3</a:t>
            </a:r>
            <a:endParaRPr lang="en-GB" b="1"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27317" y="692696"/>
            <a:ext cx="1610494" cy="164676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5580112" y="2382022"/>
            <a:ext cx="3146628" cy="2062103"/>
          </a:xfrm>
          <a:prstGeom prst="rect">
            <a:avLst/>
          </a:prstGeom>
          <a:noFill/>
        </p:spPr>
        <p:txBody>
          <a:bodyPr wrap="square" rtlCol="0">
            <a:spAutoFit/>
          </a:bodyPr>
          <a:lstStyle/>
          <a:p>
            <a:r>
              <a:rPr lang="en-GB" sz="3200" b="1" i="1" dirty="0" smtClean="0"/>
              <a:t>Is your lighting bright enough for someone to lip read?</a:t>
            </a:r>
            <a:endParaRPr lang="en-GB" sz="3200" b="1" i="1" dirty="0"/>
          </a:p>
        </p:txBody>
      </p:sp>
      <p:sp>
        <p:nvSpPr>
          <p:cNvPr id="5" name="TextBox 4"/>
          <p:cNvSpPr txBox="1"/>
          <p:nvPr/>
        </p:nvSpPr>
        <p:spPr>
          <a:xfrm>
            <a:off x="6561728" y="4300818"/>
            <a:ext cx="2582272" cy="2554545"/>
          </a:xfrm>
          <a:prstGeom prst="rect">
            <a:avLst/>
          </a:prstGeom>
          <a:noFill/>
        </p:spPr>
        <p:txBody>
          <a:bodyPr wrap="square" rtlCol="0">
            <a:spAutoFit/>
          </a:bodyPr>
          <a:lstStyle/>
          <a:p>
            <a:r>
              <a:rPr lang="en-GB" sz="3200" b="1" i="1" dirty="0" smtClean="0"/>
              <a:t>Would you know where to find a sign language interpreter?</a:t>
            </a:r>
            <a:endParaRPr lang="en-GB" sz="3200" b="1" i="1" dirty="0"/>
          </a:p>
        </p:txBody>
      </p:sp>
      <p:sp>
        <p:nvSpPr>
          <p:cNvPr id="9" name="TextBox 8"/>
          <p:cNvSpPr txBox="1"/>
          <p:nvPr/>
        </p:nvSpPr>
        <p:spPr>
          <a:xfrm>
            <a:off x="251520" y="1819384"/>
            <a:ext cx="4320480" cy="3754874"/>
          </a:xfrm>
          <a:prstGeom prst="rect">
            <a:avLst/>
          </a:prstGeom>
          <a:noFill/>
          <a:ln w="31750" cmpd="thickThin">
            <a:solidFill>
              <a:srgbClr val="FF0000"/>
            </a:solidFill>
          </a:ln>
        </p:spPr>
        <p:txBody>
          <a:bodyPr wrap="square" rtlCol="0">
            <a:spAutoFit/>
          </a:bodyPr>
          <a:lstStyle/>
          <a:p>
            <a:r>
              <a:rPr lang="en-GB" sz="3400" b="1" dirty="0" smtClean="0"/>
              <a:t>a.	A physical or mental impairment that has a ‘substantial’ and ‘long-term’ negative effect on your ability to do normal daily activities.</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84774" y="4653136"/>
            <a:ext cx="1590675" cy="1590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1902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749"/>
                                          </p:stCondLst>
                                        </p:cTn>
                                        <p:tgtEl>
                                          <p:spTgt spid="4099"/>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749"/>
                                          </p:stCondLst>
                                        </p:cTn>
                                        <p:tgtEl>
                                          <p:spTgt spid="5"/>
                                        </p:tgtEl>
                                        <p:attrNameLst>
                                          <p:attrName>style.visibility</p:attrName>
                                        </p:attrNameLst>
                                      </p:cBhvr>
                                      <p:to>
                                        <p:strVal val="visible"/>
                                      </p:to>
                                    </p:set>
                                  </p:childTnLst>
                                </p:cTn>
                              </p:par>
                            </p:childTnLst>
                          </p:cTn>
                        </p:par>
                        <p:par>
                          <p:cTn id="16" fill="hold">
                            <p:stCondLst>
                              <p:cond delay="2250"/>
                            </p:stCondLst>
                            <p:childTnLst>
                              <p:par>
                                <p:cTn id="17" presetID="10" presetClass="entr" presetSubtype="0" fill="hold" nodeType="after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fade">
                                      <p:cBhvr>
                                        <p:cTn id="19" dur="75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4</a:t>
            </a:r>
            <a:endParaRPr lang="en-GB" b="1" dirty="0"/>
          </a:p>
        </p:txBody>
      </p:sp>
      <p:sp>
        <p:nvSpPr>
          <p:cNvPr id="4" name="TextBox 3"/>
          <p:cNvSpPr txBox="1"/>
          <p:nvPr/>
        </p:nvSpPr>
        <p:spPr>
          <a:xfrm>
            <a:off x="251520" y="1819384"/>
            <a:ext cx="4320480" cy="3754874"/>
          </a:xfrm>
          <a:prstGeom prst="rect">
            <a:avLst/>
          </a:prstGeom>
          <a:noFill/>
          <a:ln w="31750" cmpd="thickThin">
            <a:solidFill>
              <a:srgbClr val="FF0000"/>
            </a:solidFill>
          </a:ln>
        </p:spPr>
        <p:txBody>
          <a:bodyPr wrap="square" rtlCol="0">
            <a:spAutoFit/>
          </a:bodyPr>
          <a:lstStyle/>
          <a:p>
            <a:r>
              <a:rPr lang="en-GB" sz="3400" b="1" dirty="0" smtClean="0"/>
              <a:t>b.	Adaptations such as ramps and toilets that are not structurally impossible or prohibitively expensive have to be made.</a:t>
            </a:r>
          </a:p>
        </p:txBody>
      </p:sp>
      <p:pic>
        <p:nvPicPr>
          <p:cNvPr id="6146"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33265" t="39375" r="29722" b="14113"/>
          <a:stretch/>
        </p:blipFill>
        <p:spPr bwMode="auto">
          <a:xfrm>
            <a:off x="4825492" y="1052736"/>
            <a:ext cx="3742444" cy="26440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Box 4"/>
          <p:cNvSpPr txBox="1"/>
          <p:nvPr/>
        </p:nvSpPr>
        <p:spPr>
          <a:xfrm>
            <a:off x="4680012" y="3875916"/>
            <a:ext cx="4211960" cy="2862322"/>
          </a:xfrm>
          <a:prstGeom prst="rect">
            <a:avLst/>
          </a:prstGeom>
          <a:noFill/>
        </p:spPr>
        <p:txBody>
          <a:bodyPr wrap="square" rtlCol="0">
            <a:spAutoFit/>
          </a:bodyPr>
          <a:lstStyle/>
          <a:p>
            <a:r>
              <a:rPr lang="en-GB" sz="3000" b="1" i="1" dirty="0" smtClean="0"/>
              <a:t>Through the Roof has information that can help you with making your church accessible. Ask for our “Come in!” booklet.</a:t>
            </a:r>
            <a:endParaRPr lang="en-GB" sz="3000" b="1" i="1" dirty="0"/>
          </a:p>
        </p:txBody>
      </p:sp>
    </p:spTree>
    <p:extLst>
      <p:ext uri="{BB962C8B-B14F-4D97-AF65-F5344CB8AC3E}">
        <p14:creationId xmlns:p14="http://schemas.microsoft.com/office/powerpoint/2010/main" xmlns="" val="94080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6146"/>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5</a:t>
            </a:r>
            <a:endParaRPr lang="en-GB" b="1" dirty="0"/>
          </a:p>
        </p:txBody>
      </p:sp>
      <p:pic>
        <p:nvPicPr>
          <p:cNvPr id="5122"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62899" t="18750" r="23865" b="50000"/>
          <a:stretch/>
        </p:blipFill>
        <p:spPr bwMode="auto">
          <a:xfrm>
            <a:off x="6717298" y="2434937"/>
            <a:ext cx="2265249" cy="30069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Box 2"/>
          <p:cNvSpPr txBox="1"/>
          <p:nvPr/>
        </p:nvSpPr>
        <p:spPr>
          <a:xfrm>
            <a:off x="284445" y="2636912"/>
            <a:ext cx="5976663" cy="3323987"/>
          </a:xfrm>
          <a:prstGeom prst="rect">
            <a:avLst/>
          </a:prstGeom>
          <a:noFill/>
        </p:spPr>
        <p:txBody>
          <a:bodyPr wrap="square" rtlCol="0">
            <a:spAutoFit/>
          </a:bodyPr>
          <a:lstStyle/>
          <a:p>
            <a:r>
              <a:rPr lang="en-GB" sz="3000" b="1" i="1" dirty="0" smtClean="0"/>
              <a:t>You’re not shoe-bound, are you?  Confined to that bothersome footwear because your poor feeble feet aren’t tough enough for the pavement?  Your shoes enable you to do amazing things.  As does my wheelchair.</a:t>
            </a:r>
            <a:endParaRPr lang="en-GB" sz="3000" b="1" i="1" dirty="0"/>
          </a:p>
        </p:txBody>
      </p:sp>
      <p:sp>
        <p:nvSpPr>
          <p:cNvPr id="6" name="TextBox 5"/>
          <p:cNvSpPr txBox="1"/>
          <p:nvPr/>
        </p:nvSpPr>
        <p:spPr>
          <a:xfrm>
            <a:off x="284445" y="1819384"/>
            <a:ext cx="4320480" cy="615553"/>
          </a:xfrm>
          <a:prstGeom prst="rect">
            <a:avLst/>
          </a:prstGeom>
          <a:noFill/>
          <a:ln w="31750" cmpd="thickThin">
            <a:solidFill>
              <a:srgbClr val="FF0000"/>
            </a:solidFill>
          </a:ln>
        </p:spPr>
        <p:txBody>
          <a:bodyPr wrap="square" rtlCol="0">
            <a:spAutoFit/>
          </a:bodyPr>
          <a:lstStyle/>
          <a:p>
            <a:r>
              <a:rPr lang="en-GB" sz="3400" b="1" dirty="0" smtClean="0"/>
              <a:t>b.	Wheelchair user.</a:t>
            </a:r>
          </a:p>
        </p:txBody>
      </p:sp>
    </p:spTree>
    <p:extLst>
      <p:ext uri="{BB962C8B-B14F-4D97-AF65-F5344CB8AC3E}">
        <p14:creationId xmlns:p14="http://schemas.microsoft.com/office/powerpoint/2010/main" xmlns="" val="132428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75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nodeType="afterEffect">
                                  <p:stCondLst>
                                    <p:cond delay="750"/>
                                  </p:stCondLst>
                                  <p:childTnLst>
                                    <p:set>
                                      <p:cBhvr>
                                        <p:cTn id="12"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6</a:t>
            </a:r>
            <a:endParaRPr lang="en-GB" b="1" dirty="0"/>
          </a:p>
        </p:txBody>
      </p:sp>
      <p:sp>
        <p:nvSpPr>
          <p:cNvPr id="4" name="TextBox 3"/>
          <p:cNvSpPr txBox="1"/>
          <p:nvPr/>
        </p:nvSpPr>
        <p:spPr>
          <a:xfrm>
            <a:off x="277489" y="2348880"/>
            <a:ext cx="4320480" cy="2185214"/>
          </a:xfrm>
          <a:prstGeom prst="rect">
            <a:avLst/>
          </a:prstGeom>
          <a:noFill/>
          <a:ln w="31750" cmpd="thickThin">
            <a:solidFill>
              <a:srgbClr val="FF0000"/>
            </a:solidFill>
          </a:ln>
        </p:spPr>
        <p:txBody>
          <a:bodyPr wrap="square" rtlCol="0">
            <a:spAutoFit/>
          </a:bodyPr>
          <a:lstStyle/>
          <a:p>
            <a:r>
              <a:rPr lang="en-GB" sz="3400" b="1" dirty="0" smtClean="0"/>
              <a:t>c.	Enable the wheelchair user to attend the party at the church’s expense.</a:t>
            </a:r>
          </a:p>
        </p:txBody>
      </p:sp>
      <p:pic>
        <p:nvPicPr>
          <p:cNvPr id="7171" name="Picture 3" descr="C:\Users\ros\AppData\Local\Microsoft\Windows\Temporary Internet Files\Content.IE5\51AYVACR\MC900216676[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51446" y="1196752"/>
            <a:ext cx="3153002" cy="361775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95536" y="4941168"/>
            <a:ext cx="8208912" cy="1569660"/>
          </a:xfrm>
          <a:prstGeom prst="rect">
            <a:avLst/>
          </a:prstGeom>
          <a:noFill/>
        </p:spPr>
        <p:txBody>
          <a:bodyPr wrap="square" rtlCol="0">
            <a:spAutoFit/>
          </a:bodyPr>
          <a:lstStyle/>
          <a:p>
            <a:r>
              <a:rPr lang="en-GB" sz="3200" b="1" i="1" dirty="0" smtClean="0"/>
              <a:t>The Equality Act forbids service providers to charge disabled people more for the same service as non-disabled people.</a:t>
            </a:r>
            <a:endParaRPr lang="en-GB" sz="3200" b="1" i="1" dirty="0"/>
          </a:p>
        </p:txBody>
      </p:sp>
    </p:spTree>
    <p:extLst>
      <p:ext uri="{BB962C8B-B14F-4D97-AF65-F5344CB8AC3E}">
        <p14:creationId xmlns:p14="http://schemas.microsoft.com/office/powerpoint/2010/main" xmlns="" val="104890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7171"/>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7</a:t>
            </a:r>
            <a:endParaRPr lang="en-GB" b="1" dirty="0"/>
          </a:p>
        </p:txBody>
      </p:sp>
      <p:sp>
        <p:nvSpPr>
          <p:cNvPr id="3" name="TextBox 2"/>
          <p:cNvSpPr txBox="1"/>
          <p:nvPr/>
        </p:nvSpPr>
        <p:spPr>
          <a:xfrm>
            <a:off x="284445" y="1819384"/>
            <a:ext cx="1911291" cy="615553"/>
          </a:xfrm>
          <a:prstGeom prst="rect">
            <a:avLst/>
          </a:prstGeom>
          <a:noFill/>
          <a:ln w="31750" cmpd="thickThin">
            <a:solidFill>
              <a:srgbClr val="FF0000"/>
            </a:solidFill>
          </a:ln>
        </p:spPr>
        <p:txBody>
          <a:bodyPr wrap="square" rtlCol="0">
            <a:spAutoFit/>
          </a:bodyPr>
          <a:lstStyle/>
          <a:p>
            <a:r>
              <a:rPr lang="en-GB" sz="3400" b="1" dirty="0" smtClean="0"/>
              <a:t>b.	8%</a:t>
            </a:r>
          </a:p>
        </p:txBody>
      </p:sp>
      <p:pic>
        <p:nvPicPr>
          <p:cNvPr id="8194" name="Picture 2" descr="C:\Users\ros\AppData\Local\Microsoft\Windows\Temporary Internet Files\Content.IE5\5WBGTBMR\MP900427683[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35896" y="1548088"/>
            <a:ext cx="4197717" cy="3158127"/>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95536" y="4869160"/>
            <a:ext cx="8352928" cy="1569660"/>
          </a:xfrm>
          <a:prstGeom prst="rect">
            <a:avLst/>
          </a:prstGeom>
          <a:noFill/>
        </p:spPr>
        <p:txBody>
          <a:bodyPr wrap="square" rtlCol="0">
            <a:spAutoFit/>
          </a:bodyPr>
          <a:lstStyle/>
          <a:p>
            <a:r>
              <a:rPr lang="en-GB" sz="3200" b="1" i="1" dirty="0" smtClean="0"/>
              <a:t>Most disabilities are hidden, such as hearing impairment, epilepsy, mental illness, ME, MS and many others.</a:t>
            </a:r>
            <a:endParaRPr lang="en-GB" sz="3200" b="1" i="1" dirty="0"/>
          </a:p>
        </p:txBody>
      </p:sp>
    </p:spTree>
    <p:extLst>
      <p:ext uri="{BB962C8B-B14F-4D97-AF65-F5344CB8AC3E}">
        <p14:creationId xmlns:p14="http://schemas.microsoft.com/office/powerpoint/2010/main" xmlns="" val="406407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8194"/>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 8</a:t>
            </a:r>
            <a:endParaRPr lang="en-GB" b="1" dirty="0"/>
          </a:p>
        </p:txBody>
      </p:sp>
      <p:sp>
        <p:nvSpPr>
          <p:cNvPr id="3" name="TextBox 2"/>
          <p:cNvSpPr txBox="1"/>
          <p:nvPr/>
        </p:nvSpPr>
        <p:spPr>
          <a:xfrm>
            <a:off x="539552" y="1340768"/>
            <a:ext cx="7920880" cy="1661993"/>
          </a:xfrm>
          <a:prstGeom prst="rect">
            <a:avLst/>
          </a:prstGeom>
          <a:noFill/>
          <a:ln w="31750" cmpd="thickThin">
            <a:solidFill>
              <a:srgbClr val="FF0000"/>
            </a:solidFill>
          </a:ln>
        </p:spPr>
        <p:txBody>
          <a:bodyPr wrap="square" rtlCol="0">
            <a:spAutoFit/>
          </a:bodyPr>
          <a:lstStyle/>
          <a:p>
            <a:r>
              <a:rPr lang="en-GB" sz="3400" b="1" dirty="0" smtClean="0"/>
              <a:t>b.	All elders, leaders, church staff and volunteers such as stewards and Sunday school teachers.</a:t>
            </a:r>
          </a:p>
        </p:txBody>
      </p:sp>
      <p:pic>
        <p:nvPicPr>
          <p:cNvPr id="9218" name="Picture 2" descr="C:\Users\ros\AppData\Local\Microsoft\Windows\Temporary Internet Files\Content.IE5\5WBGTBMR\MC900310400[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3356992"/>
            <a:ext cx="1828428" cy="2479923"/>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347864" y="3356992"/>
            <a:ext cx="5616624" cy="3046988"/>
          </a:xfrm>
          <a:prstGeom prst="rect">
            <a:avLst/>
          </a:prstGeom>
          <a:noFill/>
        </p:spPr>
        <p:txBody>
          <a:bodyPr wrap="square" rtlCol="0">
            <a:spAutoFit/>
          </a:bodyPr>
          <a:lstStyle/>
          <a:p>
            <a:r>
              <a:rPr lang="en-GB" sz="3200" b="1" i="1" dirty="0" smtClean="0"/>
              <a:t>The biggest barriers for disabled people in church come not from access problems but from attitudes.  The more people who become aware, the friendlier the church will be.</a:t>
            </a:r>
            <a:endParaRPr lang="en-GB" sz="3200" b="1" i="1" dirty="0"/>
          </a:p>
        </p:txBody>
      </p:sp>
    </p:spTree>
    <p:extLst>
      <p:ext uri="{BB962C8B-B14F-4D97-AF65-F5344CB8AC3E}">
        <p14:creationId xmlns:p14="http://schemas.microsoft.com/office/powerpoint/2010/main" xmlns="" val="32279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750"/>
                                  </p:stCondLst>
                                  <p:childTnLst>
                                    <p:set>
                                      <p:cBhvr>
                                        <p:cTn id="9" dur="1" fill="hold">
                                          <p:stCondLst>
                                            <p:cond delay="0"/>
                                          </p:stCondLst>
                                        </p:cTn>
                                        <p:tgtEl>
                                          <p:spTgt spid="9218"/>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grpId="0" nodeType="afterEffect">
                                  <p:stCondLst>
                                    <p:cond delay="75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304</Words>
  <Application>Microsoft Office PowerPoint</Application>
  <PresentationFormat>On-screen Show (4:3)</PresentationFormat>
  <Paragraphs>34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Disability Sunday Quiz Answers </vt:lpstr>
      <vt:lpstr>Question 1</vt:lpstr>
      <vt:lpstr>Question 2</vt:lpstr>
      <vt:lpstr>Question 3</vt:lpstr>
      <vt:lpstr>Question 4</vt:lpstr>
      <vt:lpstr>Question 5</vt:lpstr>
      <vt:lpstr>Question 6</vt:lpstr>
      <vt:lpstr>Question 7</vt:lpstr>
      <vt:lpstr>Question 8</vt:lpstr>
      <vt:lpstr>Question 9</vt:lpstr>
      <vt:lpstr>Question 10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Sunday Quiz Answers</dc:title>
  <dc:creator>ros</dc:creator>
  <cp:lastModifiedBy>Ros Bayes</cp:lastModifiedBy>
  <cp:revision>20</cp:revision>
  <dcterms:created xsi:type="dcterms:W3CDTF">2014-03-25T10:08:34Z</dcterms:created>
  <dcterms:modified xsi:type="dcterms:W3CDTF">2014-04-02T12:08:35Z</dcterms:modified>
</cp:coreProperties>
</file>